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Nunito"/>
      <p:regular r:id="rId17"/>
      <p:bold r:id="rId18"/>
      <p:italic r:id="rId19"/>
      <p:boldItalic r:id="rId20"/>
    </p:embeddedFont>
    <p:embeddedFont>
      <p:font typeface="Nunito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7+SLzvRl5Bpqw1+0YK7xTV4Na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NunitoSans-bold.fntdata"/><Relationship Id="rId21" Type="http://schemas.openxmlformats.org/officeDocument/2006/relationships/font" Target="fonts/NunitoSans-regular.fntdata"/><Relationship Id="rId24" Type="http://schemas.openxmlformats.org/officeDocument/2006/relationships/font" Target="fonts/NunitoSans-boldItalic.fntdata"/><Relationship Id="rId23" Type="http://schemas.openxmlformats.org/officeDocument/2006/relationships/font" Target="fonts/Nunito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regular.fntdata"/><Relationship Id="rId16" Type="http://schemas.openxmlformats.org/officeDocument/2006/relationships/slide" Target="slides/slide12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f399130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4f399130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34f399130f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d735218db_1_0:notes"/>
          <p:cNvSpPr txBox="1"/>
          <p:nvPr>
            <p:ph idx="1" type="body"/>
          </p:nvPr>
        </p:nvSpPr>
        <p:spPr>
          <a:xfrm>
            <a:off x="822960" y="6949440"/>
            <a:ext cx="6583680" cy="65836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4d735218db_1_0:notes"/>
          <p:cNvSpPr/>
          <p:nvPr>
            <p:ph idx="2" type="sldImg"/>
          </p:nvPr>
        </p:nvSpPr>
        <p:spPr>
          <a:xfrm>
            <a:off x="1371870" y="1097280"/>
            <a:ext cx="548667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f399130fa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f399130fa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4f399130fa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4d735218db_1_15"/>
          <p:cNvSpPr txBox="1"/>
          <p:nvPr>
            <p:ph idx="10" type="dt"/>
          </p:nvPr>
        </p:nvSpPr>
        <p:spPr>
          <a:xfrm>
            <a:off x="1005840" y="7627620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34d735218db_1_15"/>
          <p:cNvSpPr txBox="1"/>
          <p:nvPr>
            <p:ph idx="11" type="ftr"/>
          </p:nvPr>
        </p:nvSpPr>
        <p:spPr>
          <a:xfrm>
            <a:off x="4846320" y="7627620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34d735218db_1_15"/>
          <p:cNvSpPr txBox="1"/>
          <p:nvPr>
            <p:ph idx="12" type="sldNum"/>
          </p:nvPr>
        </p:nvSpPr>
        <p:spPr>
          <a:xfrm>
            <a:off x="10332720" y="7627620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6231255" y="585192"/>
            <a:ext cx="532078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Nunito Sans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Foundational Project</a:t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6231255" y="1569482"/>
            <a:ext cx="6814304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Nunito Sans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Stock Forecasting CRISP-ML(Q) Framework Implementation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6231255" y="2553533"/>
            <a:ext cx="6814304" cy="1702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uni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project forecasts Nifty 50 stock returns over 3-month, 6-month, and 1-year periods. By integrating fundamental, technical, and sector-performance data, we provide insights for investors with varied time horizons. An interactive web application enhances portfolio analysis and exploration.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6231255" y="4495562"/>
            <a:ext cx="6814304" cy="781288"/>
          </a:xfrm>
          <a:prstGeom prst="roundRect">
            <a:avLst>
              <a:gd fmla="val 11442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6451640" y="4715947"/>
            <a:ext cx="6373535" cy="34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uni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Project By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6231255" y="5755719"/>
            <a:ext cx="478869" cy="478869"/>
          </a:xfrm>
          <a:prstGeom prst="roundRect">
            <a:avLst>
              <a:gd fmla="val 18667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6311086" y="5795665"/>
            <a:ext cx="319207" cy="398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unito Sans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6922889" y="5755719"/>
            <a:ext cx="2609136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Nunito Sans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Kanishk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9744789" y="5755719"/>
            <a:ext cx="478869" cy="478869"/>
          </a:xfrm>
          <a:prstGeom prst="roundRect">
            <a:avLst>
              <a:gd fmla="val 18667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9824621" y="5795665"/>
            <a:ext cx="319207" cy="398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unito Sans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10436423" y="5755719"/>
            <a:ext cx="2609136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Nunito Sans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Ashish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6231255" y="6926223"/>
            <a:ext cx="478869" cy="478869"/>
          </a:xfrm>
          <a:prstGeom prst="roundRect">
            <a:avLst>
              <a:gd fmla="val 18667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6311086" y="6966168"/>
            <a:ext cx="319207" cy="398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unito Sans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6922889" y="6926223"/>
            <a:ext cx="2609136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Nunito Sans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Priyesh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9744789" y="6926223"/>
            <a:ext cx="478869" cy="478869"/>
          </a:xfrm>
          <a:prstGeom prst="roundRect">
            <a:avLst>
              <a:gd fmla="val 18667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9824621" y="6966168"/>
            <a:ext cx="319207" cy="398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unito Sans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10436423" y="6926223"/>
            <a:ext cx="2609136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Nunito Sans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Suraj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8" name="Google Shape;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f399130fa_0_0"/>
          <p:cNvSpPr/>
          <p:nvPr/>
        </p:nvSpPr>
        <p:spPr>
          <a:xfrm>
            <a:off x="793790" y="2073473"/>
            <a:ext cx="1225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Architecture: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The model is built with a Python backend (scikit-learn, yfinance). The user interface and visualizations are created using Streamlit (</a:t>
            </a:r>
            <a:r>
              <a:rPr b="0" i="0" lang="en-US" sz="175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streamlit_app.py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), and the application is hosted on Streamlit Cloud.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4f399130fa_0_0"/>
          <p:cNvSpPr/>
          <p:nvPr/>
        </p:nvSpPr>
        <p:spPr>
          <a:xfrm>
            <a:off x="793790" y="3054429"/>
            <a:ext cx="1225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Functionality: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The app provides stock predictions (</a:t>
            </a:r>
            <a:r>
              <a:rPr b="0" i="0" lang="en-US" sz="175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model.predict_stock()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 with Buy/Hold/Sell recommendations, visualizes indicators (moving averages, SHAP factors), and will offer a downloadable summary PDF in the future.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4f399130fa_0_0"/>
          <p:cNvSpPr/>
          <p:nvPr/>
        </p:nvSpPr>
        <p:spPr>
          <a:xfrm>
            <a:off x="793790" y="4035385"/>
            <a:ext cx="1225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User Feedback: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The application features a custom CSS dark theme and iterative UI improvements based on user feedback, including adjustments to font sizes and colors. Personalized dashboards are planned as a future enhancement.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4f399130fa_0_0"/>
          <p:cNvSpPr/>
          <p:nvPr/>
        </p:nvSpPr>
        <p:spPr>
          <a:xfrm>
            <a:off x="793790" y="5016341"/>
            <a:ext cx="1225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Risk Controls: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Visual confidence intervals (±15% prediction range) and a model freshness check (</a:t>
            </a:r>
            <a:r>
              <a:rPr b="0" i="0" lang="en-US" sz="175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last_updated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timestamp) are implemented to manage and display risk.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4f399130fa_0_0"/>
          <p:cNvSpPr/>
          <p:nvPr/>
        </p:nvSpPr>
        <p:spPr>
          <a:xfrm>
            <a:off x="793790" y="5997297"/>
            <a:ext cx="12251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That concludes our deployment overview.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4" name="Google Shape;234;g34f399130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4f399130fa_0_0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4f399130fa_0_0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/>
          <p:nvPr/>
        </p:nvSpPr>
        <p:spPr>
          <a:xfrm>
            <a:off x="6280190" y="893088"/>
            <a:ext cx="6765369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unito Sans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Monitoring &amp; Maintenance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6280190" y="2650808"/>
            <a:ext cx="3269337" cy="2410897"/>
          </a:xfrm>
          <a:prstGeom prst="roundRect">
            <a:avLst>
              <a:gd fmla="val 3952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6514624" y="2885242"/>
            <a:ext cx="280046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Versioning &amp; Updates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6514624" y="3729990"/>
            <a:ext cx="280046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App displays version and last-updated timestamp for transparency.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9776341" y="2650808"/>
            <a:ext cx="3269337" cy="2410897"/>
          </a:xfrm>
          <a:prstGeom prst="roundRect">
            <a:avLst>
              <a:gd fmla="val 3952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10010775" y="2885242"/>
            <a:ext cx="28004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Drift Detection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0010775" y="3375660"/>
            <a:ext cx="280046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Pipeline supports drift checks and auto-retraining triggers based on evaluation metrics.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6280190" y="5288518"/>
            <a:ext cx="6765369" cy="2047994"/>
          </a:xfrm>
          <a:prstGeom prst="roundRect">
            <a:avLst>
              <a:gd fmla="val 4652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Reproducibility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6514624" y="6013371"/>
            <a:ext cx="629650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 tracking and fixed requirements enable new team members to replicate environment and run the app seamlessly.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9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/>
          <p:nvPr/>
        </p:nvSpPr>
        <p:spPr>
          <a:xfrm>
            <a:off x="6092785" y="689015"/>
            <a:ext cx="6814780" cy="541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unito Sans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Technical Stack &amp; Success Factors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6092785" y="1663660"/>
            <a:ext cx="2165985" cy="270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 Sans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Tech Stack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6092785" y="2107525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Data:</a:t>
            </a: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pandas and yfinance for time-series data and fundamentals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092785" y="2722483"/>
            <a:ext cx="3265051" cy="831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Models:</a:t>
            </a: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scikit-learn (Random Forest &amp; Logistic Regression), XGBoost, statsmodels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092785" y="3614618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NLP:</a:t>
            </a: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VADER, transitioning to FinBERT for sentiment analysis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092785" y="4229576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Viz:</a:t>
            </a: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Streamlit UI and Plotly charts for interactive visualizations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6092785" y="4844534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Hosting:</a:t>
            </a: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Streamlit Cloud with auto-deploy functionality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9788128" y="1663660"/>
            <a:ext cx="2165985" cy="270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 Sans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Key Enablers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9788128" y="2107525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Persona-driven design and well-defined success metrics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9788128" y="2722483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Rapid MVP development and early feedback integration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9788128" y="3337441"/>
            <a:ext cx="3265051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Reproducible, git-tracked experiments with SHAP visualizations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9788053" y="4347612"/>
            <a:ext cx="3265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Simple, intuitive UI with in-app feedback mechanisms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6092785" y="5719405"/>
            <a:ext cx="2178844" cy="270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 Sans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Future Enhancements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6092785" y="6249948"/>
            <a:ext cx="6952774" cy="2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Integration of live social media sentiment analysis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6092785" y="6587728"/>
            <a:ext cx="6952774" cy="2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Broker API integration for one-click trading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6092785" y="6925508"/>
            <a:ext cx="6952774" cy="2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Automated benchmarking against ARIMA/GARCH models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6092785" y="7263289"/>
            <a:ext cx="6952774" cy="2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unito"/>
              <a:buChar char="•"/>
            </a:pPr>
            <a:r>
              <a:rPr b="0" i="0" lang="en-US" sz="13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Real-time alerts and a notification center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9" name="Google Shape;2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0"/>
          <p:cNvSpPr txBox="1"/>
          <p:nvPr/>
        </p:nvSpPr>
        <p:spPr>
          <a:xfrm>
            <a:off x="12622750" y="7639375"/>
            <a:ext cx="200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/>
          <p:nvPr/>
        </p:nvSpPr>
        <p:spPr>
          <a:xfrm>
            <a:off x="6280190" y="893088"/>
            <a:ext cx="6765369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unito Sans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Business &amp; Data Understanding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6280190" y="2650808"/>
            <a:ext cx="6765369" cy="2410897"/>
          </a:xfrm>
          <a:prstGeom prst="roundRect">
            <a:avLst>
              <a:gd fmla="val 3952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Problem Framing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6514624" y="3375660"/>
            <a:ext cx="629650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tailored forecasting horizons to investor needs: 1 year, 6 months, and 3 months. Our predict_stock() function automates data download, feature creation, prediction, and explanation.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6280190" y="5288518"/>
            <a:ext cx="6765369" cy="2047994"/>
          </a:xfrm>
          <a:prstGeom prst="roundRect">
            <a:avLst>
              <a:gd fmla="val 4652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Success Criteria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6514624" y="6013371"/>
            <a:ext cx="629650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measure directional accuracy, RMSE, MAPE, and portfolio backtest returns, displayed in the Model Performance and Portfolio Analyzer pages.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6266498" y="612934"/>
            <a:ext cx="6779062" cy="1393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Nunito Sans"/>
              <a:buNone/>
            </a:pPr>
            <a:r>
              <a:rPr b="1" i="0" lang="en-US" sz="43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Collection &amp; Quality Verification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498" y="2340293"/>
            <a:ext cx="1114425" cy="16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7715250" y="2563178"/>
            <a:ext cx="2786301" cy="348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Nunito Sans"/>
              <a:buNone/>
            </a:pPr>
            <a:r>
              <a:rPr b="1" i="0" lang="en-US" sz="21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Sources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715250" y="3045143"/>
            <a:ext cx="5330309" cy="713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Price and volume data from yfinance.download(); fundamentals from yfinance.Ticker.info.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6498" y="3981212"/>
            <a:ext cx="1114425" cy="16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7715250" y="4204097"/>
            <a:ext cx="2948107" cy="348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Nunito Sans"/>
              <a:buNone/>
            </a:pPr>
            <a:r>
              <a:rPr b="1" i="0" lang="en-US" sz="21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Sentiment Placeholder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7715250" y="4686062"/>
            <a:ext cx="5330309" cy="713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News sentiment scoring via VADER is prepared but scraping is stubbed.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0" name="Google Shape;1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6498" y="5622131"/>
            <a:ext cx="1114425" cy="1997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7715250" y="5845016"/>
            <a:ext cx="2786301" cy="348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Nunito Sans"/>
              <a:buNone/>
            </a:pPr>
            <a:r>
              <a:rPr b="1" i="0" lang="en-US" sz="21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Quality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7715250" y="6326981"/>
            <a:ext cx="5330309" cy="1069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Minimum 100 days of records enforced; fallback between NSE/BSE; NaNs dropped after merging for clean inputs.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3" name="Google Shape;11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793790" y="208633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unito Sans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Preparation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4873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793790" y="4042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Feature Engineering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793790" y="4532948"/>
            <a:ext cx="59557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Moving averages (50 &amp; 200 days) and their ratios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93790" y="4975146"/>
            <a:ext cx="59557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Volatility and returns over multiple windows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793790" y="5417344"/>
            <a:ext cx="59557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Momentum and volume metrics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7" name="Google Shape;1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696" y="324873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7089696" y="4042529"/>
            <a:ext cx="319444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Fundamentals &amp; Scaling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7089696" y="4532948"/>
            <a:ext cx="59558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Market cap, P/E, ROE, debt ratios, quarterly revenue/profit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7089696" y="5338048"/>
            <a:ext cx="59558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Future return target shifted 365 days ahead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089696" y="5780246"/>
            <a:ext cx="59558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StandardScaler applied on training data and test sets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2" name="Google Shape;13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700326" y="709613"/>
            <a:ext cx="7743349" cy="1250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Nunito Sans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Modeling: Design &amp; Development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00326" y="2260402"/>
            <a:ext cx="1290518" cy="1793200"/>
          </a:xfrm>
          <a:prstGeom prst="roundRect">
            <a:avLst>
              <a:gd fmla="val 6513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204913" y="2981087"/>
            <a:ext cx="281345" cy="35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190869" y="2460427"/>
            <a:ext cx="2501384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unito Sans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Model Strategy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2190869" y="2893100"/>
            <a:ext cx="6052780" cy="960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Combined Random Forest for nonlinear patterns and Linear Regression for stability, averaging predictions for long-term forecasting.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2090857" y="4044077"/>
            <a:ext cx="6252805" cy="11430"/>
          </a:xfrm>
          <a:prstGeom prst="roundRect">
            <a:avLst>
              <a:gd fmla="val 735318" name="adj"/>
            </a:avLst>
          </a:prstGeom>
          <a:solidFill>
            <a:srgbClr val="B2D3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700326" y="4153614"/>
            <a:ext cx="2581037" cy="1473041"/>
          </a:xfrm>
          <a:prstGeom prst="roundRect">
            <a:avLst>
              <a:gd fmla="val 5706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850112" y="4714280"/>
            <a:ext cx="281345" cy="35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3481388" y="4353639"/>
            <a:ext cx="2501384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unito Sans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Explainability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3481388" y="4786313"/>
            <a:ext cx="4762262" cy="6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Used SHAP values for global and local interpretability, enhancing trust in model outputs.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3381375" y="5617131"/>
            <a:ext cx="4962287" cy="11430"/>
          </a:xfrm>
          <a:prstGeom prst="roundRect">
            <a:avLst>
              <a:gd fmla="val 735318" name="adj"/>
            </a:avLst>
          </a:prstGeom>
          <a:solidFill>
            <a:srgbClr val="B2D3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700326" y="5726668"/>
            <a:ext cx="3871674" cy="1793200"/>
          </a:xfrm>
          <a:prstGeom prst="roundRect">
            <a:avLst>
              <a:gd fmla="val 4687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2495431" y="6447353"/>
            <a:ext cx="281345" cy="35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772025" y="5926693"/>
            <a:ext cx="2501384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unito Sans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Reproducibility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772025" y="6359366"/>
            <a:ext cx="3471624" cy="960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"/>
              <a:buNone/>
            </a:pPr>
            <a:r>
              <a:rPr b="0" i="0" lang="en-US" sz="15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Walk-forward splits, fixed random seeds, and Git tracking ensure consistent retraining and deployment.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793790" y="13895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unito Sans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Evaluation &amp; Metrics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1600200" y="29308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Accuracy Metrics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793790" y="3421261"/>
            <a:ext cx="364164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RMSE, MAPE, and R² assess magnitude and overall fit.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597" y="2551986"/>
            <a:ext cx="4288036" cy="4288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/>
          <p:nvPr/>
        </p:nvSpPr>
        <p:spPr>
          <a:xfrm>
            <a:off x="5688687" y="3422571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unito Sans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9403794" y="27493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Directional Accuracy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9403794" y="3239810"/>
            <a:ext cx="364176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Measures correct up/down predictions, crucial for investment decisions.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8" name="Google Shape;16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5597" y="2551986"/>
            <a:ext cx="4288036" cy="4288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7811095" y="3422571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unito Sans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9403794" y="50634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Return Analysis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9403794" y="5553908"/>
            <a:ext cx="364176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Average returns on positive predictions compared against benchmarks.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2" name="Google Shape;17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5597" y="2551986"/>
            <a:ext cx="4288036" cy="4288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/>
          <p:nvPr/>
        </p:nvSpPr>
        <p:spPr>
          <a:xfrm>
            <a:off x="7811095" y="5544979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unito Sans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1600200" y="52449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Model Insights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93790" y="5735360"/>
            <a:ext cx="364164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SHAP summary plots highlight top global feature impacts.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6" name="Google Shape;17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5597" y="2551986"/>
            <a:ext cx="4288036" cy="4288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/>
          <p:nvPr/>
        </p:nvSpPr>
        <p:spPr>
          <a:xfrm>
            <a:off x="5688687" y="5544979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unito Sans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8" name="Google Shape;17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unito Sans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Deployment Plan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7017306" y="2588062"/>
            <a:ext cx="25322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Backend &amp; Frontend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7017306" y="3432810"/>
            <a:ext cx="25322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Python model with scikit-learn and yfinance; Streamlit app for interactive UI with custom dark theme.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9776341" y="25880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0513457" y="2588062"/>
            <a:ext cx="25322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App Structure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0513457" y="3078480"/>
            <a:ext cx="25322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Four pages: Stock Predictor, Portfolio Analyzer, Model Performance, and About with version info.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DFF"/>
          </a:solidFill>
          <a:ln cap="flat" cmpd="sng" w="9525">
            <a:solidFill>
              <a:srgbClr val="B2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Configuration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017306" y="6219706"/>
            <a:ext cx="60282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uni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Streamlit page config and CSS customization enable smooth user experience.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6" name="Google Shape;1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4040" y="228600"/>
            <a:ext cx="1127760" cy="418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12844075" y="7679625"/>
            <a:ext cx="15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d735218db_1_0"/>
          <p:cNvSpPr/>
          <p:nvPr/>
        </p:nvSpPr>
        <p:spPr>
          <a:xfrm>
            <a:off x="918292" y="525294"/>
            <a:ext cx="2848258" cy="1050587"/>
          </a:xfrm>
          <a:prstGeom prst="chevron">
            <a:avLst>
              <a:gd fmla="val 50000" name="adj"/>
            </a:avLst>
          </a:prstGeom>
          <a:solidFill>
            <a:srgbClr val="D9E5F8"/>
          </a:solidFill>
          <a:ln cap="flat" cmpd="sng" w="19050">
            <a:solidFill>
              <a:srgbClr val="143C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(Suppliers)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4d735218db_1_0"/>
          <p:cNvSpPr/>
          <p:nvPr/>
        </p:nvSpPr>
        <p:spPr>
          <a:xfrm>
            <a:off x="3447484" y="525293"/>
            <a:ext cx="2848258" cy="1050587"/>
          </a:xfrm>
          <a:prstGeom prst="chevron">
            <a:avLst>
              <a:gd fmla="val 50000" name="adj"/>
            </a:avLst>
          </a:prstGeom>
          <a:solidFill>
            <a:srgbClr val="D9E5F8"/>
          </a:solidFill>
          <a:ln cap="flat" cmpd="sng" w="19050">
            <a:solidFill>
              <a:srgbClr val="143C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(Inputs)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4d735218db_1_0"/>
          <p:cNvSpPr/>
          <p:nvPr/>
        </p:nvSpPr>
        <p:spPr>
          <a:xfrm>
            <a:off x="5943601" y="525292"/>
            <a:ext cx="2848258" cy="1050587"/>
          </a:xfrm>
          <a:prstGeom prst="chevron">
            <a:avLst>
              <a:gd fmla="val 50000" name="adj"/>
            </a:avLst>
          </a:prstGeom>
          <a:solidFill>
            <a:srgbClr val="D9E5F8"/>
          </a:solidFill>
          <a:ln cap="flat" cmpd="sng" w="19050">
            <a:solidFill>
              <a:srgbClr val="143C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(Process)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4d735218db_1_0"/>
          <p:cNvSpPr/>
          <p:nvPr/>
        </p:nvSpPr>
        <p:spPr>
          <a:xfrm>
            <a:off x="8439719" y="525292"/>
            <a:ext cx="2848258" cy="1050587"/>
          </a:xfrm>
          <a:prstGeom prst="chevron">
            <a:avLst>
              <a:gd fmla="val 50000" name="adj"/>
            </a:avLst>
          </a:prstGeom>
          <a:solidFill>
            <a:srgbClr val="D9E5F8"/>
          </a:solidFill>
          <a:ln cap="flat" cmpd="sng" w="19050">
            <a:solidFill>
              <a:srgbClr val="143C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(Outputs)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4d735218db_1_0"/>
          <p:cNvSpPr/>
          <p:nvPr/>
        </p:nvSpPr>
        <p:spPr>
          <a:xfrm>
            <a:off x="10935836" y="513616"/>
            <a:ext cx="2848258" cy="1050587"/>
          </a:xfrm>
          <a:prstGeom prst="chevron">
            <a:avLst>
              <a:gd fmla="val 50000" name="adj"/>
            </a:avLst>
          </a:prstGeom>
          <a:solidFill>
            <a:srgbClr val="D9E5F8"/>
          </a:solidFill>
          <a:ln cap="flat" cmpd="sng" w="19050">
            <a:solidFill>
              <a:srgbClr val="143C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(Customers)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4d735218db_1_0"/>
          <p:cNvSpPr/>
          <p:nvPr/>
        </p:nvSpPr>
        <p:spPr>
          <a:xfrm>
            <a:off x="918292" y="1750976"/>
            <a:ext cx="2326855" cy="570819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43C6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 and Volume  data from yfinance.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Stock Fundamentals from yfinance.Ticker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NSE/BSE fallback sources.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 library for explanations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4d735218db_1_0"/>
          <p:cNvSpPr/>
          <p:nvPr/>
        </p:nvSpPr>
        <p:spPr>
          <a:xfrm>
            <a:off x="3447484" y="1750976"/>
            <a:ext cx="2326855" cy="570819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43C6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Historical stock prices (Min 100 days).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fundamentals (e.g., ROE, P/E, debt)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Sector index returns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sentiment (VADER stub)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indicators (SMA, volatility, momentum).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4d735218db_1_0"/>
          <p:cNvSpPr/>
          <p:nvPr/>
        </p:nvSpPr>
        <p:spPr>
          <a:xfrm>
            <a:off x="5943601" y="1750976"/>
            <a:ext cx="2326855" cy="570819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43C6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business problem &amp; define evaluation metrics.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Validate &amp; clean (e.g., ≥100 days, no NaNs).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training: Random Forest + Linear Regression ensemble.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 for explainability.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(RMSE, MAPE, accuracy, returns).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Serialize model (pickle), deploy via Streamlit 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4d735218db_1_0"/>
          <p:cNvSpPr/>
          <p:nvPr/>
        </p:nvSpPr>
        <p:spPr>
          <a:xfrm>
            <a:off x="8439719" y="1750976"/>
            <a:ext cx="2326855" cy="570819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43C6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Stock return forecasts (3M, 6M, 1Y).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performance metrics (RMSE, MAPE, R², DA).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forecast confidence intervals.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web app (Streamlit).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charts and KPIs for user.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Recommendations for investment.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4d735218db_1_0"/>
          <p:cNvSpPr/>
          <p:nvPr/>
        </p:nvSpPr>
        <p:spPr>
          <a:xfrm>
            <a:off x="10935836" y="1750976"/>
            <a:ext cx="2326855" cy="570819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43C6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Medium-Term and Long-Term investors.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analysts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stakeholders who will assess ROI and performance improvements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3" name="Google Shape;213;g34d735218d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3390" y="94775"/>
            <a:ext cx="1127760" cy="41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f399130fa_0_12"/>
          <p:cNvSpPr txBox="1"/>
          <p:nvPr/>
        </p:nvSpPr>
        <p:spPr>
          <a:xfrm>
            <a:off x="107300" y="281700"/>
            <a:ext cx="6982200" cy="7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Architecture: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model is built with a Python backend (scikit-learn, yfinance). The user interface and visualizations are created using Streamlit (</a:t>
            </a:r>
            <a:r>
              <a:rPr lang="en-US" sz="175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streamlit_app.py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), and the application is hosted on Streamlit Cloud.</a:t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Functionality: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app provides stock predictions (</a:t>
            </a:r>
            <a:r>
              <a:rPr lang="en-US" sz="175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model.predict_stock()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with Buy/Hold/Sell recommendations, visualizes indicators (moving averages, SHAP factors), and will offer a downloadable summary PDF in the future.</a:t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 Feedback: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The application features a custom CSS dark theme and iterative UI improvements based on user feedback, including adjustments to font sizes and colors. Personalized dashboards are planned as a future enhancement.</a:t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Risk Controls: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Visual confidence intervals (±15% prediction range) and a model freshness check (</a:t>
            </a:r>
            <a:r>
              <a:rPr lang="en-US" sz="175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last_updated</a:t>
            </a:r>
            <a:r>
              <a:rPr lang="en-US" sz="17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timestamp) are implemented to manage and display risk.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Nunito"/>
              <a:buNone/>
            </a:pPr>
            <a:r>
              <a:t/>
            </a:r>
            <a:endParaRPr sz="17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34f399130fa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300" y="2043800"/>
            <a:ext cx="7236101" cy="53170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4f399130fa_0_12"/>
          <p:cNvSpPr txBox="1"/>
          <p:nvPr/>
        </p:nvSpPr>
        <p:spPr>
          <a:xfrm>
            <a:off x="7612550" y="617050"/>
            <a:ext cx="6780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HIGH LEVEL DIAGRAM</a:t>
            </a:r>
            <a:endParaRPr sz="3200"/>
          </a:p>
        </p:txBody>
      </p:sp>
      <p:sp>
        <p:nvSpPr>
          <p:cNvPr id="222" name="Google Shape;222;g34f399130fa_0_12"/>
          <p:cNvSpPr/>
          <p:nvPr/>
        </p:nvSpPr>
        <p:spPr>
          <a:xfrm>
            <a:off x="12703225" y="7558900"/>
            <a:ext cx="1810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4f399130fa_0_12"/>
          <p:cNvSpPr txBox="1"/>
          <p:nvPr/>
        </p:nvSpPr>
        <p:spPr>
          <a:xfrm>
            <a:off x="12904450" y="7679625"/>
            <a:ext cx="1488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2025-04-18T17:59:56Z</dcterms:created>
  <dc:creator>PptxGenJS</dc:creator>
</cp:coreProperties>
</file>